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3" r:id="rId4"/>
    <p:sldId id="300" r:id="rId5"/>
    <p:sldId id="294" r:id="rId6"/>
    <p:sldId id="295" r:id="rId7"/>
    <p:sldId id="296" r:id="rId8"/>
    <p:sldId id="297" r:id="rId9"/>
    <p:sldId id="301" r:id="rId10"/>
    <p:sldId id="299" r:id="rId11"/>
    <p:sldId id="298" r:id="rId12"/>
    <p:sldId id="302" r:id="rId13"/>
    <p:sldId id="303" r:id="rId14"/>
    <p:sldId id="304" r:id="rId15"/>
    <p:sldId id="293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2485" autoAdjust="0"/>
  </p:normalViewPr>
  <p:slideViewPr>
    <p:cSldViewPr snapToGrid="0">
      <p:cViewPr>
        <p:scale>
          <a:sx n="90" d="100"/>
          <a:sy n="90" d="100"/>
        </p:scale>
        <p:origin x="26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06E88-DB8B-4470-8CBC-12D87CAB842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8BB76A-3C7E-4D5C-9CB0-512D5AE80E79}">
      <dgm:prSet phldrT="[Text]"/>
      <dgm:spPr/>
      <dgm:t>
        <a:bodyPr/>
        <a:lstStyle/>
        <a:p>
          <a:r>
            <a:rPr lang="en-US" dirty="0" smtClean="0"/>
            <a:t>Common Agenda</a:t>
          </a:r>
          <a:endParaRPr lang="en-US" dirty="0"/>
        </a:p>
      </dgm:t>
    </dgm:pt>
    <dgm:pt modelId="{CFC5BDBF-43BE-40FF-8AA3-58B179931E8D}" type="parTrans" cxnId="{5DAAA8B8-CA2C-4819-819F-6756F440F5B3}">
      <dgm:prSet/>
      <dgm:spPr/>
      <dgm:t>
        <a:bodyPr/>
        <a:lstStyle/>
        <a:p>
          <a:endParaRPr lang="en-US"/>
        </a:p>
      </dgm:t>
    </dgm:pt>
    <dgm:pt modelId="{535F87F8-0977-44F4-B1AD-76B605C1FCDF}" type="sibTrans" cxnId="{5DAAA8B8-CA2C-4819-819F-6756F440F5B3}">
      <dgm:prSet/>
      <dgm:spPr/>
      <dgm:t>
        <a:bodyPr/>
        <a:lstStyle/>
        <a:p>
          <a:endParaRPr lang="en-US"/>
        </a:p>
      </dgm:t>
    </dgm:pt>
    <dgm:pt modelId="{56373D8B-1EA7-4AE9-ACD1-E3C8290EF792}">
      <dgm:prSet phldrT="[Text]"/>
      <dgm:spPr/>
      <dgm:t>
        <a:bodyPr/>
        <a:lstStyle/>
        <a:p>
          <a:r>
            <a:rPr lang="en-US" dirty="0" smtClean="0"/>
            <a:t>Shared Measurement System</a:t>
          </a:r>
          <a:endParaRPr lang="en-US" dirty="0"/>
        </a:p>
      </dgm:t>
    </dgm:pt>
    <dgm:pt modelId="{8FB11DF3-CB49-44DE-AEC5-D9376F96D91A}" type="parTrans" cxnId="{FFF3CF97-E708-46CA-8FA6-CB0BBB8E6A0A}">
      <dgm:prSet/>
      <dgm:spPr/>
      <dgm:t>
        <a:bodyPr/>
        <a:lstStyle/>
        <a:p>
          <a:endParaRPr lang="en-US"/>
        </a:p>
      </dgm:t>
    </dgm:pt>
    <dgm:pt modelId="{4BDBCE9A-6880-49B8-8EE9-1D0D270307AF}" type="sibTrans" cxnId="{FFF3CF97-E708-46CA-8FA6-CB0BBB8E6A0A}">
      <dgm:prSet/>
      <dgm:spPr/>
      <dgm:t>
        <a:bodyPr/>
        <a:lstStyle/>
        <a:p>
          <a:endParaRPr lang="en-US"/>
        </a:p>
      </dgm:t>
    </dgm:pt>
    <dgm:pt modelId="{76F94874-E202-4A96-9020-1FCB9B083C52}">
      <dgm:prSet phldrT="[Text]"/>
      <dgm:spPr/>
      <dgm:t>
        <a:bodyPr/>
        <a:lstStyle/>
        <a:p>
          <a:r>
            <a:rPr lang="en-US" dirty="0" smtClean="0"/>
            <a:t>Mutually Reinforcing Activities</a:t>
          </a:r>
          <a:endParaRPr lang="en-US" dirty="0"/>
        </a:p>
      </dgm:t>
    </dgm:pt>
    <dgm:pt modelId="{85E910A6-2D6B-42BF-AC9C-589A5536258D}" type="parTrans" cxnId="{6B737AB4-6B49-4FA3-81C5-57A66AB008CA}">
      <dgm:prSet/>
      <dgm:spPr/>
      <dgm:t>
        <a:bodyPr/>
        <a:lstStyle/>
        <a:p>
          <a:endParaRPr lang="en-US"/>
        </a:p>
      </dgm:t>
    </dgm:pt>
    <dgm:pt modelId="{99AA894A-41E2-43E3-BBEB-575100E85CCD}" type="sibTrans" cxnId="{6B737AB4-6B49-4FA3-81C5-57A66AB008CA}">
      <dgm:prSet/>
      <dgm:spPr/>
      <dgm:t>
        <a:bodyPr/>
        <a:lstStyle/>
        <a:p>
          <a:endParaRPr lang="en-US"/>
        </a:p>
      </dgm:t>
    </dgm:pt>
    <dgm:pt modelId="{B610476F-8A34-49B9-8D4B-96E32F472519}">
      <dgm:prSet phldrT="[Text]"/>
      <dgm:spPr/>
      <dgm:t>
        <a:bodyPr/>
        <a:lstStyle/>
        <a:p>
          <a:r>
            <a:rPr lang="en-US" dirty="0" smtClean="0"/>
            <a:t>Continuous Communication</a:t>
          </a:r>
          <a:endParaRPr lang="en-US" dirty="0"/>
        </a:p>
      </dgm:t>
    </dgm:pt>
    <dgm:pt modelId="{4B0F5020-A1C8-480C-B1C7-710A73511644}" type="parTrans" cxnId="{E1453394-51FB-4260-ACB5-AE06729B8844}">
      <dgm:prSet/>
      <dgm:spPr/>
      <dgm:t>
        <a:bodyPr/>
        <a:lstStyle/>
        <a:p>
          <a:endParaRPr lang="en-US"/>
        </a:p>
      </dgm:t>
    </dgm:pt>
    <dgm:pt modelId="{B64C115D-412E-45D1-9C98-E33F1C29FCC1}" type="sibTrans" cxnId="{E1453394-51FB-4260-ACB5-AE06729B8844}">
      <dgm:prSet/>
      <dgm:spPr/>
      <dgm:t>
        <a:bodyPr/>
        <a:lstStyle/>
        <a:p>
          <a:endParaRPr lang="en-US"/>
        </a:p>
      </dgm:t>
    </dgm:pt>
    <dgm:pt modelId="{24382325-E0F4-4EA4-8792-66BEC040E72D}">
      <dgm:prSet phldrT="[Text]"/>
      <dgm:spPr/>
      <dgm:t>
        <a:bodyPr/>
        <a:lstStyle/>
        <a:p>
          <a:r>
            <a:rPr lang="en-US" dirty="0" smtClean="0"/>
            <a:t>Backbone Support Organization</a:t>
          </a:r>
          <a:endParaRPr lang="en-US" dirty="0"/>
        </a:p>
      </dgm:t>
    </dgm:pt>
    <dgm:pt modelId="{676530A5-5662-4F67-A321-91406A8525D4}" type="parTrans" cxnId="{68D188EC-43A4-472F-B4DB-9C202DCF5F10}">
      <dgm:prSet/>
      <dgm:spPr/>
      <dgm:t>
        <a:bodyPr/>
        <a:lstStyle/>
        <a:p>
          <a:endParaRPr lang="en-US"/>
        </a:p>
      </dgm:t>
    </dgm:pt>
    <dgm:pt modelId="{330954EF-02C3-43D9-A3E1-7FE64FE0E5BA}" type="sibTrans" cxnId="{68D188EC-43A4-472F-B4DB-9C202DCF5F10}">
      <dgm:prSet/>
      <dgm:spPr/>
      <dgm:t>
        <a:bodyPr/>
        <a:lstStyle/>
        <a:p>
          <a:endParaRPr lang="en-US"/>
        </a:p>
      </dgm:t>
    </dgm:pt>
    <dgm:pt modelId="{3ED68683-4A1E-475D-91B5-2C673F20F2DA}" type="pres">
      <dgm:prSet presAssocID="{26806E88-DB8B-4470-8CBC-12D87CAB8426}" presName="linear" presStyleCnt="0">
        <dgm:presLayoutVars>
          <dgm:animLvl val="lvl"/>
          <dgm:resizeHandles val="exact"/>
        </dgm:presLayoutVars>
      </dgm:prSet>
      <dgm:spPr/>
    </dgm:pt>
    <dgm:pt modelId="{9BBE4792-B8B1-42A7-A871-F0FC06CF3A80}" type="pres">
      <dgm:prSet presAssocID="{528BB76A-3C7E-4D5C-9CB0-512D5AE80E7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7F0C90C-F20D-45F3-8F1F-A0E112F06EA0}" type="pres">
      <dgm:prSet presAssocID="{535F87F8-0977-44F4-B1AD-76B605C1FCDF}" presName="spacer" presStyleCnt="0"/>
      <dgm:spPr/>
    </dgm:pt>
    <dgm:pt modelId="{CDE4B39D-C692-4706-8AE6-2363B0C07F40}" type="pres">
      <dgm:prSet presAssocID="{56373D8B-1EA7-4AE9-ACD1-E3C8290EF79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3E79F-F61E-4066-8F05-03564587F74B}" type="pres">
      <dgm:prSet presAssocID="{4BDBCE9A-6880-49B8-8EE9-1D0D270307AF}" presName="spacer" presStyleCnt="0"/>
      <dgm:spPr/>
    </dgm:pt>
    <dgm:pt modelId="{7AC98876-F2F8-466B-B091-ABC37323BF18}" type="pres">
      <dgm:prSet presAssocID="{76F94874-E202-4A96-9020-1FCB9B083C5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247AD06-E99C-47FD-8907-CE93864D3E82}" type="pres">
      <dgm:prSet presAssocID="{99AA894A-41E2-43E3-BBEB-575100E85CCD}" presName="spacer" presStyleCnt="0"/>
      <dgm:spPr/>
    </dgm:pt>
    <dgm:pt modelId="{616DA1EC-DDB3-44FE-B66F-DD6E4C9A7060}" type="pres">
      <dgm:prSet presAssocID="{B610476F-8A34-49B9-8D4B-96E32F47251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90ED933-6BDC-4FC9-BA94-C8C54D241B91}" type="pres">
      <dgm:prSet presAssocID="{B64C115D-412E-45D1-9C98-E33F1C29FCC1}" presName="spacer" presStyleCnt="0"/>
      <dgm:spPr/>
    </dgm:pt>
    <dgm:pt modelId="{F9EF8452-0646-41A8-B30A-ACF0F79C901E}" type="pres">
      <dgm:prSet presAssocID="{24382325-E0F4-4EA4-8792-66BEC040E72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AA4393-7A4E-43C1-9383-2A6A674D8900}" type="presOf" srcId="{76F94874-E202-4A96-9020-1FCB9B083C52}" destId="{7AC98876-F2F8-466B-B091-ABC37323BF18}" srcOrd="0" destOrd="0" presId="urn:microsoft.com/office/officeart/2005/8/layout/vList2"/>
    <dgm:cxn modelId="{FFF3CF97-E708-46CA-8FA6-CB0BBB8E6A0A}" srcId="{26806E88-DB8B-4470-8CBC-12D87CAB8426}" destId="{56373D8B-1EA7-4AE9-ACD1-E3C8290EF792}" srcOrd="1" destOrd="0" parTransId="{8FB11DF3-CB49-44DE-AEC5-D9376F96D91A}" sibTransId="{4BDBCE9A-6880-49B8-8EE9-1D0D270307AF}"/>
    <dgm:cxn modelId="{7E0E7D58-ACF2-4AB5-9CF2-1B5DF46ED9E9}" type="presOf" srcId="{528BB76A-3C7E-4D5C-9CB0-512D5AE80E79}" destId="{9BBE4792-B8B1-42A7-A871-F0FC06CF3A80}" srcOrd="0" destOrd="0" presId="urn:microsoft.com/office/officeart/2005/8/layout/vList2"/>
    <dgm:cxn modelId="{5A0E0624-D27E-48AE-866C-B761799EE37F}" type="presOf" srcId="{56373D8B-1EA7-4AE9-ACD1-E3C8290EF792}" destId="{CDE4B39D-C692-4706-8AE6-2363B0C07F40}" srcOrd="0" destOrd="0" presId="urn:microsoft.com/office/officeart/2005/8/layout/vList2"/>
    <dgm:cxn modelId="{BB1E3116-5D5E-4CB3-8ADC-29BBB76A8A72}" type="presOf" srcId="{B610476F-8A34-49B9-8D4B-96E32F472519}" destId="{616DA1EC-DDB3-44FE-B66F-DD6E4C9A7060}" srcOrd="0" destOrd="0" presId="urn:microsoft.com/office/officeart/2005/8/layout/vList2"/>
    <dgm:cxn modelId="{7DC840D2-46E6-46D2-BAF7-BE3548D6C4A1}" type="presOf" srcId="{24382325-E0F4-4EA4-8792-66BEC040E72D}" destId="{F9EF8452-0646-41A8-B30A-ACF0F79C901E}" srcOrd="0" destOrd="0" presId="urn:microsoft.com/office/officeart/2005/8/layout/vList2"/>
    <dgm:cxn modelId="{68D188EC-43A4-472F-B4DB-9C202DCF5F10}" srcId="{26806E88-DB8B-4470-8CBC-12D87CAB8426}" destId="{24382325-E0F4-4EA4-8792-66BEC040E72D}" srcOrd="4" destOrd="0" parTransId="{676530A5-5662-4F67-A321-91406A8525D4}" sibTransId="{330954EF-02C3-43D9-A3E1-7FE64FE0E5BA}"/>
    <dgm:cxn modelId="{6B737AB4-6B49-4FA3-81C5-57A66AB008CA}" srcId="{26806E88-DB8B-4470-8CBC-12D87CAB8426}" destId="{76F94874-E202-4A96-9020-1FCB9B083C52}" srcOrd="2" destOrd="0" parTransId="{85E910A6-2D6B-42BF-AC9C-589A5536258D}" sibTransId="{99AA894A-41E2-43E3-BBEB-575100E85CCD}"/>
    <dgm:cxn modelId="{2E354793-189F-4B26-9400-3BEFB4F7ACD9}" type="presOf" srcId="{26806E88-DB8B-4470-8CBC-12D87CAB8426}" destId="{3ED68683-4A1E-475D-91B5-2C673F20F2DA}" srcOrd="0" destOrd="0" presId="urn:microsoft.com/office/officeart/2005/8/layout/vList2"/>
    <dgm:cxn modelId="{E1453394-51FB-4260-ACB5-AE06729B8844}" srcId="{26806E88-DB8B-4470-8CBC-12D87CAB8426}" destId="{B610476F-8A34-49B9-8D4B-96E32F472519}" srcOrd="3" destOrd="0" parTransId="{4B0F5020-A1C8-480C-B1C7-710A73511644}" sibTransId="{B64C115D-412E-45D1-9C98-E33F1C29FCC1}"/>
    <dgm:cxn modelId="{5DAAA8B8-CA2C-4819-819F-6756F440F5B3}" srcId="{26806E88-DB8B-4470-8CBC-12D87CAB8426}" destId="{528BB76A-3C7E-4D5C-9CB0-512D5AE80E79}" srcOrd="0" destOrd="0" parTransId="{CFC5BDBF-43BE-40FF-8AA3-58B179931E8D}" sibTransId="{535F87F8-0977-44F4-B1AD-76B605C1FCDF}"/>
    <dgm:cxn modelId="{86A0F0CE-C873-409E-B14E-217C9B444405}" type="presParOf" srcId="{3ED68683-4A1E-475D-91B5-2C673F20F2DA}" destId="{9BBE4792-B8B1-42A7-A871-F0FC06CF3A80}" srcOrd="0" destOrd="0" presId="urn:microsoft.com/office/officeart/2005/8/layout/vList2"/>
    <dgm:cxn modelId="{8A0D9C74-4A6F-49BC-BF34-FBDC140793B4}" type="presParOf" srcId="{3ED68683-4A1E-475D-91B5-2C673F20F2DA}" destId="{87F0C90C-F20D-45F3-8F1F-A0E112F06EA0}" srcOrd="1" destOrd="0" presId="urn:microsoft.com/office/officeart/2005/8/layout/vList2"/>
    <dgm:cxn modelId="{82E13765-A0C1-47D4-B607-B960456FAE7C}" type="presParOf" srcId="{3ED68683-4A1E-475D-91B5-2C673F20F2DA}" destId="{CDE4B39D-C692-4706-8AE6-2363B0C07F40}" srcOrd="2" destOrd="0" presId="urn:microsoft.com/office/officeart/2005/8/layout/vList2"/>
    <dgm:cxn modelId="{8F6464E5-8205-47D5-BD4A-515935DD35EF}" type="presParOf" srcId="{3ED68683-4A1E-475D-91B5-2C673F20F2DA}" destId="{B7D3E79F-F61E-4066-8F05-03564587F74B}" srcOrd="3" destOrd="0" presId="urn:microsoft.com/office/officeart/2005/8/layout/vList2"/>
    <dgm:cxn modelId="{E288B575-D2C3-4804-89A0-5120E41DCA6F}" type="presParOf" srcId="{3ED68683-4A1E-475D-91B5-2C673F20F2DA}" destId="{7AC98876-F2F8-466B-B091-ABC37323BF18}" srcOrd="4" destOrd="0" presId="urn:microsoft.com/office/officeart/2005/8/layout/vList2"/>
    <dgm:cxn modelId="{90C66D96-0F86-4B01-BC2E-183CCB6C76D3}" type="presParOf" srcId="{3ED68683-4A1E-475D-91B5-2C673F20F2DA}" destId="{4247AD06-E99C-47FD-8907-CE93864D3E82}" srcOrd="5" destOrd="0" presId="urn:microsoft.com/office/officeart/2005/8/layout/vList2"/>
    <dgm:cxn modelId="{60E68A8F-E4D9-423D-AB11-717954C0C141}" type="presParOf" srcId="{3ED68683-4A1E-475D-91B5-2C673F20F2DA}" destId="{616DA1EC-DDB3-44FE-B66F-DD6E4C9A7060}" srcOrd="6" destOrd="0" presId="urn:microsoft.com/office/officeart/2005/8/layout/vList2"/>
    <dgm:cxn modelId="{64174FF1-61AE-4522-B403-F9F784A16C4F}" type="presParOf" srcId="{3ED68683-4A1E-475D-91B5-2C673F20F2DA}" destId="{E90ED933-6BDC-4FC9-BA94-C8C54D241B91}" srcOrd="7" destOrd="0" presId="urn:microsoft.com/office/officeart/2005/8/layout/vList2"/>
    <dgm:cxn modelId="{88124B10-9FC2-4535-8F4B-476F46383E8B}" type="presParOf" srcId="{3ED68683-4A1E-475D-91B5-2C673F20F2DA}" destId="{F9EF8452-0646-41A8-B30A-ACF0F79C901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E4792-B8B1-42A7-A871-F0FC06CF3A80}">
      <dsp:nvSpPr>
        <dsp:cNvPr id="0" name=""/>
        <dsp:cNvSpPr/>
      </dsp:nvSpPr>
      <dsp:spPr>
        <a:xfrm>
          <a:off x="0" y="39687"/>
          <a:ext cx="10058399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Common Agenda</a:t>
          </a:r>
          <a:endParaRPr lang="en-US" sz="3000" kern="1200" dirty="0"/>
        </a:p>
      </dsp:txBody>
      <dsp:txXfrm>
        <a:off x="35125" y="74812"/>
        <a:ext cx="9988149" cy="649299"/>
      </dsp:txXfrm>
    </dsp:sp>
    <dsp:sp modelId="{CDE4B39D-C692-4706-8AE6-2363B0C07F40}">
      <dsp:nvSpPr>
        <dsp:cNvPr id="0" name=""/>
        <dsp:cNvSpPr/>
      </dsp:nvSpPr>
      <dsp:spPr>
        <a:xfrm>
          <a:off x="0" y="845637"/>
          <a:ext cx="10058399" cy="7195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Shared Measurement System</a:t>
          </a:r>
          <a:endParaRPr lang="en-US" sz="3000" kern="1200" dirty="0"/>
        </a:p>
      </dsp:txBody>
      <dsp:txXfrm>
        <a:off x="35125" y="880762"/>
        <a:ext cx="9988149" cy="649299"/>
      </dsp:txXfrm>
    </dsp:sp>
    <dsp:sp modelId="{7AC98876-F2F8-466B-B091-ABC37323BF18}">
      <dsp:nvSpPr>
        <dsp:cNvPr id="0" name=""/>
        <dsp:cNvSpPr/>
      </dsp:nvSpPr>
      <dsp:spPr>
        <a:xfrm>
          <a:off x="0" y="1651587"/>
          <a:ext cx="10058399" cy="71954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Mutually Reinforcing Activities</a:t>
          </a:r>
          <a:endParaRPr lang="en-US" sz="3000" kern="1200" dirty="0"/>
        </a:p>
      </dsp:txBody>
      <dsp:txXfrm>
        <a:off x="35125" y="1686712"/>
        <a:ext cx="9988149" cy="649299"/>
      </dsp:txXfrm>
    </dsp:sp>
    <dsp:sp modelId="{616DA1EC-DDB3-44FE-B66F-DD6E4C9A7060}">
      <dsp:nvSpPr>
        <dsp:cNvPr id="0" name=""/>
        <dsp:cNvSpPr/>
      </dsp:nvSpPr>
      <dsp:spPr>
        <a:xfrm>
          <a:off x="0" y="2457537"/>
          <a:ext cx="10058399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Continuous Communication</a:t>
          </a:r>
          <a:endParaRPr lang="en-US" sz="3000" kern="1200" dirty="0"/>
        </a:p>
      </dsp:txBody>
      <dsp:txXfrm>
        <a:off x="35125" y="2492662"/>
        <a:ext cx="9988149" cy="649299"/>
      </dsp:txXfrm>
    </dsp:sp>
    <dsp:sp modelId="{F9EF8452-0646-41A8-B30A-ACF0F79C901E}">
      <dsp:nvSpPr>
        <dsp:cNvPr id="0" name=""/>
        <dsp:cNvSpPr/>
      </dsp:nvSpPr>
      <dsp:spPr>
        <a:xfrm>
          <a:off x="0" y="3263487"/>
          <a:ext cx="10058399" cy="71954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Backbone Support Organization</a:t>
          </a:r>
          <a:endParaRPr lang="en-US" sz="3000" kern="1200" dirty="0"/>
        </a:p>
      </dsp:txBody>
      <dsp:txXfrm>
        <a:off x="35125" y="3298612"/>
        <a:ext cx="9988149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158E5F-6A04-4230-B1ED-DF071DCA83C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87E460-35A6-4F85-94FF-BD7E4CC9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5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3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 to ask WY</a:t>
            </a:r>
            <a:r>
              <a:rPr lang="en-US" baseline="0" dirty="0" smtClean="0"/>
              <a:t> immunization program about similar drops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7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94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600" dirty="0" smtClean="0"/>
              <a:t>Do we need more  qualitative data?</a:t>
            </a:r>
          </a:p>
          <a:p>
            <a:pPr lvl="2"/>
            <a:r>
              <a:rPr lang="en-US" sz="2200" dirty="0" smtClean="0"/>
              <a:t>Barriers to patients and organizations</a:t>
            </a:r>
          </a:p>
          <a:p>
            <a:pPr lvl="2"/>
            <a:r>
              <a:rPr lang="en-US" sz="2200" dirty="0" smtClean="0"/>
              <a:t>How do those relate to pre-COVID needs</a:t>
            </a:r>
          </a:p>
          <a:p>
            <a:pPr lvl="2"/>
            <a:r>
              <a:rPr lang="en-US" sz="2200" dirty="0" smtClean="0"/>
              <a:t>How can the partnership address these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72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92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A8343F-667E-4FB4-BE7E-025CC86BB2D3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ban.org/sites/default/files/publication/101931/supporting_food_service_workers_during_covid-19_pandemic_0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news.com/6e5a24cc47b94af197e696631356d651" TargetMode="External"/><Relationship Id="rId4" Type="http://schemas.openxmlformats.org/officeDocument/2006/relationships/hyperlink" Target="https://thehill.com/policy/finance/497527-40-percent-households-earning-less-than-40k-lost-job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wyo.gov/publichealth/infectious-disease-epidemiology-unit/disease/novel-coronavirus/covid-19-map-and-statistic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ensus.gov/quickfacts/W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yomingnews.com/news/local_news/stroke-heart-attack-patients-not-seeking-timely-care/article_3df24ee2-41cb-5bb9-8254-8079a5bcf5bd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mmwr/volumes/69/wr/mm6919e2.htm" TargetMode="External"/><Relationship Id="rId4" Type="http://schemas.openxmlformats.org/officeDocument/2006/relationships/hyperlink" Target="https://www.cdc.gov/mmwr/volumes/69/wr/mm6919e2.htm#F1_dow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cph.temple.edu/about/news-events/news/digital-literacy-gaps-could-limit-benefits-online-health-too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ib.com/news/state-and-regional/in-wyoming-access-to-high-speed-internet-depends-on-where-you-live/article_1fb35fbb-de1d-5a89-b70b-fe4a2c9322cb.html" TargetMode="External"/><Relationship Id="rId5" Type="http://schemas.openxmlformats.org/officeDocument/2006/relationships/hyperlink" Target="https://broadbandmap.fcc.gov/#/location-summary?version=jun2019&amp;lat=41.272968&amp;lon=-105.533543&amp;tech=acfosw&amp;speed=25_3&amp;vlat=41.23166522612891&amp;vlon=-104.91605980855388&amp;vzoom=9.119783805503147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Team – </a:t>
            </a:r>
            <a:br>
              <a:rPr lang="en-US" dirty="0" smtClean="0"/>
            </a:br>
            <a:r>
              <a:rPr lang="en-US" dirty="0" smtClean="0"/>
              <a:t>Access to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Laramie county community partnership</a:t>
            </a:r>
          </a:p>
          <a:p>
            <a:r>
              <a:rPr lang="en-US" dirty="0" smtClean="0"/>
              <a:t>5/19/2020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0D69D3-3A84-444B-8FE4-832F88AE5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849" y="5537198"/>
            <a:ext cx="2687951" cy="6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Coverage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749338" cy="4023360"/>
          </a:xfrm>
        </p:spPr>
        <p:txBody>
          <a:bodyPr/>
          <a:lstStyle/>
          <a:p>
            <a:pPr lvl="1"/>
            <a:r>
              <a:rPr lang="en-US" dirty="0" smtClean="0"/>
              <a:t>43.3% of Food Service and Preparation workers were uninsured in WY prior to the pandemic; highest in the nation</a:t>
            </a:r>
          </a:p>
          <a:p>
            <a:pPr lvl="2"/>
            <a:r>
              <a:rPr lang="en-US" dirty="0" smtClean="0"/>
              <a:t>Not eligible for special enrollment periods</a:t>
            </a:r>
          </a:p>
          <a:p>
            <a:pPr lvl="1"/>
            <a:r>
              <a:rPr lang="en-US" dirty="0" smtClean="0"/>
              <a:t>40% of US households earning less than $40,000 lost their jobs in March</a:t>
            </a:r>
          </a:p>
          <a:p>
            <a:pPr lvl="2"/>
            <a:r>
              <a:rPr lang="en-US" dirty="0" smtClean="0"/>
              <a:t>Jobs and insurance are tied</a:t>
            </a:r>
          </a:p>
          <a:p>
            <a:pPr lvl="2"/>
            <a:r>
              <a:rPr lang="en-US" dirty="0" smtClean="0"/>
              <a:t>30,000 people filed in WY since mid-March </a:t>
            </a:r>
          </a:p>
          <a:p>
            <a:pPr lvl="2"/>
            <a:r>
              <a:rPr lang="en-US" dirty="0" smtClean="0"/>
              <a:t>909% increase over 2019</a:t>
            </a:r>
          </a:p>
          <a:p>
            <a:pPr lvl="1"/>
            <a:r>
              <a:rPr lang="en-US" dirty="0" smtClean="0"/>
              <a:t>Expected increase in Medicaid and Marketplace enrollments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0" y="787197"/>
            <a:ext cx="6015504" cy="5081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2952" y="6119336"/>
            <a:ext cx="108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www.urban.org/sites/default/files/publication/101931/supporting_food_service_workers_during_covid-19_pandemic_0.pdf</a:t>
            </a:r>
            <a:endParaRPr lang="en-US" sz="1400" dirty="0" smtClean="0"/>
          </a:p>
          <a:p>
            <a:r>
              <a:rPr lang="en-US" sz="1400" dirty="0">
                <a:hlinkClick r:id="rId4"/>
              </a:rPr>
              <a:t>https://thehill.com/policy/finance/497527-40-percent-households-earning-less-than-40k-lost-jobs</a:t>
            </a:r>
            <a:endParaRPr lang="en-US" sz="1400" dirty="0"/>
          </a:p>
          <a:p>
            <a:r>
              <a:rPr lang="en-US" sz="1400" dirty="0">
                <a:hlinkClick r:id="rId5"/>
              </a:rPr>
              <a:t>https://apnews.com/6e5a24cc47b94af197e696631356d651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4072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and Ethnic Disparities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5844" y="1984583"/>
            <a:ext cx="5061980" cy="316937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97280" y="1845734"/>
            <a:ext cx="5358938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American Indian </a:t>
            </a:r>
          </a:p>
          <a:p>
            <a:pPr lvl="2"/>
            <a:r>
              <a:rPr lang="en-US" sz="2000" dirty="0" smtClean="0"/>
              <a:t>Cases - 32.8% </a:t>
            </a:r>
          </a:p>
          <a:p>
            <a:pPr lvl="2"/>
            <a:r>
              <a:rPr lang="en-US" sz="2000" dirty="0" smtClean="0"/>
              <a:t>Population - 2.7% </a:t>
            </a:r>
          </a:p>
          <a:p>
            <a:pPr lvl="1"/>
            <a:r>
              <a:rPr lang="en-US" sz="2800" dirty="0" smtClean="0"/>
              <a:t>Hispanic </a:t>
            </a:r>
          </a:p>
          <a:p>
            <a:pPr lvl="2"/>
            <a:r>
              <a:rPr lang="en-US" sz="2000" dirty="0" smtClean="0"/>
              <a:t>Cases - 12.5% </a:t>
            </a:r>
          </a:p>
          <a:p>
            <a:pPr lvl="2"/>
            <a:r>
              <a:rPr lang="en-US" sz="2000" dirty="0" smtClean="0"/>
              <a:t>Population - 10.1%</a:t>
            </a:r>
          </a:p>
          <a:p>
            <a:pPr lvl="1"/>
            <a:r>
              <a:rPr lang="en-US" sz="2800" dirty="0"/>
              <a:t>White</a:t>
            </a:r>
          </a:p>
          <a:p>
            <a:pPr lvl="2"/>
            <a:r>
              <a:rPr lang="en-US" sz="2000" dirty="0"/>
              <a:t>Cases - 48.7% </a:t>
            </a:r>
          </a:p>
          <a:p>
            <a:pPr lvl="2"/>
            <a:r>
              <a:rPr lang="en-US" sz="2000" dirty="0"/>
              <a:t>Population - 83.8%</a:t>
            </a:r>
          </a:p>
          <a:p>
            <a:pPr lvl="2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1889" y="6393346"/>
            <a:ext cx="103059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/>
              </a:rPr>
              <a:t>https://health.wyo.gov/publichealth/infectious-disease-epidemiology-unit/disease/novel-coronavirus/covid-19-map-and-statistics</a:t>
            </a:r>
            <a:r>
              <a:rPr lang="en-US" sz="1400" dirty="0" smtClean="0">
                <a:hlinkClick r:id="rId3"/>
              </a:rPr>
              <a:t>/</a:t>
            </a:r>
            <a:endParaRPr lang="en-US" sz="1400" dirty="0" smtClean="0"/>
          </a:p>
          <a:p>
            <a:r>
              <a:rPr lang="en-US" sz="1400" dirty="0">
                <a:hlinkClick r:id="rId4"/>
              </a:rPr>
              <a:t>https://www.census.gov/quickfacts/WY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02036" y="5153953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5.18.20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95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Action Team -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600" dirty="0" smtClean="0"/>
              <a:t>What is the highest priority?</a:t>
            </a:r>
          </a:p>
          <a:p>
            <a:pPr lvl="1"/>
            <a:r>
              <a:rPr lang="en-US" sz="2600" dirty="0" smtClean="0"/>
              <a:t>Where are there strategies that are reasonable for us to address? What’s our capacity?</a:t>
            </a:r>
          </a:p>
          <a:p>
            <a:pPr lvl="1"/>
            <a:r>
              <a:rPr lang="en-US" sz="2600" dirty="0" smtClean="0"/>
              <a:t>How can we be both addressing current problem, with lasting impact?</a:t>
            </a:r>
          </a:p>
        </p:txBody>
      </p:sp>
    </p:spTree>
    <p:extLst>
      <p:ext uri="{BB962C8B-B14F-4D97-AF65-F5344CB8AC3E}">
        <p14:creationId xmlns:p14="http://schemas.microsoft.com/office/powerpoint/2010/main" val="3414057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on 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EPIC Care Link/Goal Connect</a:t>
            </a:r>
          </a:p>
          <a:p>
            <a:pPr lvl="1"/>
            <a:r>
              <a:rPr lang="en-US" sz="2400" dirty="0" smtClean="0"/>
              <a:t>Remains on Hold</a:t>
            </a:r>
          </a:p>
          <a:p>
            <a:r>
              <a:rPr lang="en-US" sz="2800" dirty="0" smtClean="0"/>
              <a:t>School Based Health Center</a:t>
            </a:r>
          </a:p>
          <a:p>
            <a:pPr lvl="1"/>
            <a:r>
              <a:rPr lang="en-US" sz="2400" dirty="0" smtClean="0"/>
              <a:t>Drafting proposal</a:t>
            </a:r>
          </a:p>
          <a:p>
            <a:pPr lvl="1"/>
            <a:r>
              <a:rPr lang="en-US" sz="2400" dirty="0" smtClean="0"/>
              <a:t>Assessing timing to ensure it considers with COVID response</a:t>
            </a:r>
          </a:p>
        </p:txBody>
      </p:sp>
    </p:spTree>
    <p:extLst>
      <p:ext uri="{BB962C8B-B14F-4D97-AF65-F5344CB8AC3E}">
        <p14:creationId xmlns:p14="http://schemas.microsoft.com/office/powerpoint/2010/main" val="114311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Impact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39047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515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Meeting </a:t>
            </a:r>
            <a:r>
              <a:rPr lang="en-US" dirty="0" smtClean="0"/>
              <a:t>June 16</a:t>
            </a:r>
            <a:r>
              <a:rPr lang="en-US" baseline="30000" dirty="0" smtClean="0"/>
              <a:t>th</a:t>
            </a:r>
            <a:r>
              <a:rPr lang="en-US" dirty="0" smtClean="0"/>
              <a:t> @ </a:t>
            </a:r>
            <a:r>
              <a:rPr lang="en-US" dirty="0" smtClean="0"/>
              <a:t>11:30am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6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Who are we?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Introductions – via chat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Co-Chair Needed for Access to Care Team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Impacts of COVID-19 on Access to 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Thoughts on our actions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Updates on subcommittees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Shared Measurement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61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Laramie County Community Partnership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“The mission of the Laramie County Community Partnership </a:t>
            </a:r>
            <a:r>
              <a:rPr lang="en-US" sz="4300" dirty="0" smtClean="0"/>
              <a:t>is </a:t>
            </a:r>
            <a:r>
              <a:rPr lang="en-US" sz="4300" dirty="0"/>
              <a:t>to maximize resources and influence change to improve conditions of well being for people in Laramie County.”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Co-Chair?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be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0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COVID-19 on Access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in people seeking needed care</a:t>
            </a:r>
          </a:p>
          <a:p>
            <a:pPr lvl="1"/>
            <a:r>
              <a:rPr lang="en-US" dirty="0" smtClean="0"/>
              <a:t>Emergency Department</a:t>
            </a:r>
          </a:p>
          <a:p>
            <a:pPr lvl="1"/>
            <a:r>
              <a:rPr lang="en-US" dirty="0" smtClean="0"/>
              <a:t>Immunizations</a:t>
            </a:r>
          </a:p>
          <a:p>
            <a:pPr lvl="1"/>
            <a:r>
              <a:rPr lang="en-US" dirty="0" smtClean="0"/>
              <a:t>Accessibility of technology</a:t>
            </a:r>
          </a:p>
          <a:p>
            <a:r>
              <a:rPr lang="en-US" dirty="0" smtClean="0"/>
              <a:t>Impact on chronic care management</a:t>
            </a:r>
          </a:p>
          <a:p>
            <a:r>
              <a:rPr lang="en-US" dirty="0" smtClean="0"/>
              <a:t>Access to insurance coverage</a:t>
            </a:r>
          </a:p>
          <a:p>
            <a:r>
              <a:rPr lang="en-US" dirty="0" smtClean="0"/>
              <a:t>Disparities</a:t>
            </a:r>
          </a:p>
        </p:txBody>
      </p:sp>
    </p:spTree>
    <p:extLst>
      <p:ext uri="{BB962C8B-B14F-4D97-AF65-F5344CB8AC3E}">
        <p14:creationId xmlns:p14="http://schemas.microsoft.com/office/powerpoint/2010/main" val="282823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Receipt of Care – Emergency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Decrease in people seeking needed care</a:t>
            </a:r>
          </a:p>
          <a:p>
            <a:pPr lvl="1"/>
            <a:r>
              <a:rPr lang="en-US" sz="2800" dirty="0">
                <a:hlinkClick r:id="rId3"/>
              </a:rPr>
              <a:t>Emergency </a:t>
            </a:r>
            <a:r>
              <a:rPr lang="en-US" sz="2800" dirty="0" smtClean="0">
                <a:hlinkClick r:id="rId3"/>
              </a:rPr>
              <a:t>Department</a:t>
            </a:r>
            <a:endParaRPr lang="en-US" sz="2800" dirty="0" smtClean="0"/>
          </a:p>
          <a:p>
            <a:pPr lvl="2"/>
            <a:r>
              <a:rPr lang="en-US" sz="2000" dirty="0" smtClean="0"/>
              <a:t>50% reduction in overall patients</a:t>
            </a:r>
          </a:p>
          <a:p>
            <a:pPr lvl="2"/>
            <a:r>
              <a:rPr lang="en-US" sz="2000" dirty="0" smtClean="0"/>
              <a:t>40% reductions in stroke and heart attack patients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8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68248" cy="1450757"/>
          </a:xfrm>
        </p:spPr>
        <p:txBody>
          <a:bodyPr/>
          <a:lstStyle/>
          <a:p>
            <a:r>
              <a:rPr lang="en-US" dirty="0" smtClean="0"/>
              <a:t>Receipt of Care – Childhood Immunizations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896" y="2205115"/>
            <a:ext cx="8877300" cy="3895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018" y="6383929"/>
            <a:ext cx="772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https://www.cdc.gov/mmwr/volumes/69/wr/mm6919e2.htm#F1_down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962340"/>
            <a:ext cx="5007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5"/>
              </a:rPr>
              <a:t>https://www.cdc.gov/mmwr/volumes/69/wr/mm6919e2.htm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2345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Telehealth – Access to Broadband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4771" y="1845734"/>
            <a:ext cx="4278284" cy="4023360"/>
          </a:xfrm>
        </p:spPr>
        <p:txBody>
          <a:bodyPr/>
          <a:lstStyle/>
          <a:p>
            <a:pPr lvl="1"/>
            <a:r>
              <a:rPr lang="en-US" sz="2800" dirty="0" smtClean="0"/>
              <a:t>45% of WY residents in rural areas don’t have access to high-speed service</a:t>
            </a:r>
          </a:p>
          <a:p>
            <a:pPr lvl="1"/>
            <a:r>
              <a:rPr lang="en-US" sz="2800" dirty="0" smtClean="0"/>
              <a:t>Digital literacy associated with education and access to devices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416" y="1726815"/>
            <a:ext cx="6804747" cy="4250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8770" y="1726815"/>
            <a:ext cx="2172393" cy="1272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770" y="4619106"/>
            <a:ext cx="49152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5"/>
              </a:rPr>
              <a:t>https://broadbandmap.fcc.gov/#/location-summary?version=jun2019&amp;lat=41.272968&amp;lon=-105.533543&amp;tech=acfosw&amp;speed=25_3&amp;vlat=41.23166522612891&amp;vlon=-</a:t>
            </a:r>
            <a:r>
              <a:rPr lang="en-US" sz="1200" dirty="0" smtClean="0">
                <a:hlinkClick r:id="rId5"/>
              </a:rPr>
              <a:t>104.91605980855388&amp;vzoom=9.119783805503147</a:t>
            </a:r>
            <a:endParaRPr lang="en-US" sz="1200" dirty="0" smtClean="0"/>
          </a:p>
          <a:p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trib.com/news/state-and-regional/in-wyoming-access-to-high-speed-internet-depends-on-where-you-live/article_1fb35fbb-de1d-5a89-b70b-fe4a2c9322cb.html</a:t>
            </a:r>
            <a:endParaRPr lang="en-US" sz="1200" dirty="0" smtClean="0"/>
          </a:p>
          <a:p>
            <a:r>
              <a:rPr lang="en-US" sz="1200" dirty="0">
                <a:hlinkClick r:id="rId7"/>
              </a:rPr>
              <a:t>https://cph.temple.edu/about/news-events/news/digital-literacy-gaps-could-limit-benefits-online-health-tools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8476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Chronic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suggestions that this could be a residual effect.</a:t>
            </a:r>
          </a:p>
          <a:p>
            <a:pPr lvl="1"/>
            <a:r>
              <a:rPr lang="en-US" dirty="0" smtClean="0"/>
              <a:t>Unable to find data to support at this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342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10349</TotalTime>
  <Words>469</Words>
  <Application>Microsoft Office PowerPoint</Application>
  <PresentationFormat>Widescreen</PresentationFormat>
  <Paragraphs>94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Action Team –  Access to Care</vt:lpstr>
      <vt:lpstr>Outline for the Meeting</vt:lpstr>
      <vt:lpstr>Laramie County Community Partnership</vt:lpstr>
      <vt:lpstr>Co-Chair?</vt:lpstr>
      <vt:lpstr>Impacts of COVID-19 on Access</vt:lpstr>
      <vt:lpstr>Receipt of Care – Emergency Care</vt:lpstr>
      <vt:lpstr>Receipt of Care – Childhood Immunizations</vt:lpstr>
      <vt:lpstr>Telehealth – Access to Broadband</vt:lpstr>
      <vt:lpstr>Impact on Chronic Care</vt:lpstr>
      <vt:lpstr>Insurance Coverage - </vt:lpstr>
      <vt:lpstr>Racial and Ethnic Disparities</vt:lpstr>
      <vt:lpstr>Next Steps for the Action Team - Discussion</vt:lpstr>
      <vt:lpstr>Updates on Subcommittees</vt:lpstr>
      <vt:lpstr>Collective Impact</vt:lpstr>
      <vt:lpstr>Comments/Questions?</vt:lpstr>
    </vt:vector>
  </TitlesOfParts>
  <Company>Cheyenne Regional Medical 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Team –  Healthy Behaviors</dc:title>
  <dc:creator>Amy Spieker</dc:creator>
  <cp:lastModifiedBy>Amy Spieker</cp:lastModifiedBy>
  <cp:revision>89</cp:revision>
  <cp:lastPrinted>2019-02-05T16:12:50Z</cp:lastPrinted>
  <dcterms:created xsi:type="dcterms:W3CDTF">2019-02-05T14:19:17Z</dcterms:created>
  <dcterms:modified xsi:type="dcterms:W3CDTF">2020-05-22T14:01:47Z</dcterms:modified>
</cp:coreProperties>
</file>