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83" r:id="rId4"/>
    <p:sldId id="260" r:id="rId5"/>
    <p:sldId id="294" r:id="rId6"/>
    <p:sldId id="300" r:id="rId7"/>
    <p:sldId id="295" r:id="rId8"/>
    <p:sldId id="301" r:id="rId9"/>
    <p:sldId id="299" r:id="rId10"/>
    <p:sldId id="29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1455" autoAdjust="0"/>
  </p:normalViewPr>
  <p:slideViewPr>
    <p:cSldViewPr snapToGrid="0">
      <p:cViewPr varScale="1">
        <p:scale>
          <a:sx n="72" d="100"/>
          <a:sy n="72" d="100"/>
        </p:scale>
        <p:origin x="96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806E88-DB8B-4470-8CBC-12D87CAB8426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8BB76A-3C7E-4D5C-9CB0-512D5AE80E79}">
      <dgm:prSet phldrT="[Text]"/>
      <dgm:spPr/>
      <dgm:t>
        <a:bodyPr/>
        <a:lstStyle/>
        <a:p>
          <a:r>
            <a:rPr lang="en-US" dirty="0" smtClean="0"/>
            <a:t>Common Agenda</a:t>
          </a:r>
          <a:endParaRPr lang="en-US" dirty="0"/>
        </a:p>
      </dgm:t>
    </dgm:pt>
    <dgm:pt modelId="{CFC5BDBF-43BE-40FF-8AA3-58B179931E8D}" type="parTrans" cxnId="{5DAAA8B8-CA2C-4819-819F-6756F440F5B3}">
      <dgm:prSet/>
      <dgm:spPr/>
      <dgm:t>
        <a:bodyPr/>
        <a:lstStyle/>
        <a:p>
          <a:endParaRPr lang="en-US"/>
        </a:p>
      </dgm:t>
    </dgm:pt>
    <dgm:pt modelId="{535F87F8-0977-44F4-B1AD-76B605C1FCDF}" type="sibTrans" cxnId="{5DAAA8B8-CA2C-4819-819F-6756F440F5B3}">
      <dgm:prSet/>
      <dgm:spPr/>
      <dgm:t>
        <a:bodyPr/>
        <a:lstStyle/>
        <a:p>
          <a:endParaRPr lang="en-US"/>
        </a:p>
      </dgm:t>
    </dgm:pt>
    <dgm:pt modelId="{56373D8B-1EA7-4AE9-ACD1-E3C8290EF792}">
      <dgm:prSet phldrT="[Text]"/>
      <dgm:spPr/>
      <dgm:t>
        <a:bodyPr/>
        <a:lstStyle/>
        <a:p>
          <a:r>
            <a:rPr lang="en-US" dirty="0" smtClean="0"/>
            <a:t>Shared Measurement System</a:t>
          </a:r>
          <a:endParaRPr lang="en-US" dirty="0"/>
        </a:p>
      </dgm:t>
    </dgm:pt>
    <dgm:pt modelId="{8FB11DF3-CB49-44DE-AEC5-D9376F96D91A}" type="parTrans" cxnId="{FFF3CF97-E708-46CA-8FA6-CB0BBB8E6A0A}">
      <dgm:prSet/>
      <dgm:spPr/>
      <dgm:t>
        <a:bodyPr/>
        <a:lstStyle/>
        <a:p>
          <a:endParaRPr lang="en-US"/>
        </a:p>
      </dgm:t>
    </dgm:pt>
    <dgm:pt modelId="{4BDBCE9A-6880-49B8-8EE9-1D0D270307AF}" type="sibTrans" cxnId="{FFF3CF97-E708-46CA-8FA6-CB0BBB8E6A0A}">
      <dgm:prSet/>
      <dgm:spPr/>
      <dgm:t>
        <a:bodyPr/>
        <a:lstStyle/>
        <a:p>
          <a:endParaRPr lang="en-US"/>
        </a:p>
      </dgm:t>
    </dgm:pt>
    <dgm:pt modelId="{76F94874-E202-4A96-9020-1FCB9B083C52}">
      <dgm:prSet phldrT="[Text]"/>
      <dgm:spPr/>
      <dgm:t>
        <a:bodyPr/>
        <a:lstStyle/>
        <a:p>
          <a:r>
            <a:rPr lang="en-US" dirty="0" smtClean="0"/>
            <a:t>Mutually Reinforcing Activities</a:t>
          </a:r>
          <a:endParaRPr lang="en-US" dirty="0"/>
        </a:p>
      </dgm:t>
    </dgm:pt>
    <dgm:pt modelId="{85E910A6-2D6B-42BF-AC9C-589A5536258D}" type="parTrans" cxnId="{6B737AB4-6B49-4FA3-81C5-57A66AB008CA}">
      <dgm:prSet/>
      <dgm:spPr/>
      <dgm:t>
        <a:bodyPr/>
        <a:lstStyle/>
        <a:p>
          <a:endParaRPr lang="en-US"/>
        </a:p>
      </dgm:t>
    </dgm:pt>
    <dgm:pt modelId="{99AA894A-41E2-43E3-BBEB-575100E85CCD}" type="sibTrans" cxnId="{6B737AB4-6B49-4FA3-81C5-57A66AB008CA}">
      <dgm:prSet/>
      <dgm:spPr/>
      <dgm:t>
        <a:bodyPr/>
        <a:lstStyle/>
        <a:p>
          <a:endParaRPr lang="en-US"/>
        </a:p>
      </dgm:t>
    </dgm:pt>
    <dgm:pt modelId="{B610476F-8A34-49B9-8D4B-96E32F472519}">
      <dgm:prSet phldrT="[Text]"/>
      <dgm:spPr/>
      <dgm:t>
        <a:bodyPr/>
        <a:lstStyle/>
        <a:p>
          <a:r>
            <a:rPr lang="en-US" dirty="0" smtClean="0"/>
            <a:t>Continuous Communication</a:t>
          </a:r>
          <a:endParaRPr lang="en-US" dirty="0"/>
        </a:p>
      </dgm:t>
    </dgm:pt>
    <dgm:pt modelId="{4B0F5020-A1C8-480C-B1C7-710A73511644}" type="parTrans" cxnId="{E1453394-51FB-4260-ACB5-AE06729B8844}">
      <dgm:prSet/>
      <dgm:spPr/>
      <dgm:t>
        <a:bodyPr/>
        <a:lstStyle/>
        <a:p>
          <a:endParaRPr lang="en-US"/>
        </a:p>
      </dgm:t>
    </dgm:pt>
    <dgm:pt modelId="{B64C115D-412E-45D1-9C98-E33F1C29FCC1}" type="sibTrans" cxnId="{E1453394-51FB-4260-ACB5-AE06729B8844}">
      <dgm:prSet/>
      <dgm:spPr/>
      <dgm:t>
        <a:bodyPr/>
        <a:lstStyle/>
        <a:p>
          <a:endParaRPr lang="en-US"/>
        </a:p>
      </dgm:t>
    </dgm:pt>
    <dgm:pt modelId="{24382325-E0F4-4EA4-8792-66BEC040E72D}">
      <dgm:prSet phldrT="[Text]"/>
      <dgm:spPr/>
      <dgm:t>
        <a:bodyPr/>
        <a:lstStyle/>
        <a:p>
          <a:r>
            <a:rPr lang="en-US" dirty="0" smtClean="0"/>
            <a:t>Backbone Support Organization</a:t>
          </a:r>
          <a:endParaRPr lang="en-US" dirty="0"/>
        </a:p>
      </dgm:t>
    </dgm:pt>
    <dgm:pt modelId="{676530A5-5662-4F67-A321-91406A8525D4}" type="parTrans" cxnId="{68D188EC-43A4-472F-B4DB-9C202DCF5F10}">
      <dgm:prSet/>
      <dgm:spPr/>
      <dgm:t>
        <a:bodyPr/>
        <a:lstStyle/>
        <a:p>
          <a:endParaRPr lang="en-US"/>
        </a:p>
      </dgm:t>
    </dgm:pt>
    <dgm:pt modelId="{330954EF-02C3-43D9-A3E1-7FE64FE0E5BA}" type="sibTrans" cxnId="{68D188EC-43A4-472F-B4DB-9C202DCF5F10}">
      <dgm:prSet/>
      <dgm:spPr/>
      <dgm:t>
        <a:bodyPr/>
        <a:lstStyle/>
        <a:p>
          <a:endParaRPr lang="en-US"/>
        </a:p>
      </dgm:t>
    </dgm:pt>
    <dgm:pt modelId="{3ED68683-4A1E-475D-91B5-2C673F20F2DA}" type="pres">
      <dgm:prSet presAssocID="{26806E88-DB8B-4470-8CBC-12D87CAB842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E4792-B8B1-42A7-A871-F0FC06CF3A80}" type="pres">
      <dgm:prSet presAssocID="{528BB76A-3C7E-4D5C-9CB0-512D5AE80E7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0C90C-F20D-45F3-8F1F-A0E112F06EA0}" type="pres">
      <dgm:prSet presAssocID="{535F87F8-0977-44F4-B1AD-76B605C1FCDF}" presName="spacer" presStyleCnt="0"/>
      <dgm:spPr/>
    </dgm:pt>
    <dgm:pt modelId="{CDE4B39D-C692-4706-8AE6-2363B0C07F40}" type="pres">
      <dgm:prSet presAssocID="{56373D8B-1EA7-4AE9-ACD1-E3C8290EF79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D3E79F-F61E-4066-8F05-03564587F74B}" type="pres">
      <dgm:prSet presAssocID="{4BDBCE9A-6880-49B8-8EE9-1D0D270307AF}" presName="spacer" presStyleCnt="0"/>
      <dgm:spPr/>
    </dgm:pt>
    <dgm:pt modelId="{7AC98876-F2F8-466B-B091-ABC37323BF18}" type="pres">
      <dgm:prSet presAssocID="{76F94874-E202-4A96-9020-1FCB9B083C5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47AD06-E99C-47FD-8907-CE93864D3E82}" type="pres">
      <dgm:prSet presAssocID="{99AA894A-41E2-43E3-BBEB-575100E85CCD}" presName="spacer" presStyleCnt="0"/>
      <dgm:spPr/>
    </dgm:pt>
    <dgm:pt modelId="{616DA1EC-DDB3-44FE-B66F-DD6E4C9A7060}" type="pres">
      <dgm:prSet presAssocID="{B610476F-8A34-49B9-8D4B-96E32F47251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0ED933-6BDC-4FC9-BA94-C8C54D241B91}" type="pres">
      <dgm:prSet presAssocID="{B64C115D-412E-45D1-9C98-E33F1C29FCC1}" presName="spacer" presStyleCnt="0"/>
      <dgm:spPr/>
    </dgm:pt>
    <dgm:pt modelId="{F9EF8452-0646-41A8-B30A-ACF0F79C901E}" type="pres">
      <dgm:prSet presAssocID="{24382325-E0F4-4EA4-8792-66BEC040E72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F3CF97-E708-46CA-8FA6-CB0BBB8E6A0A}" srcId="{26806E88-DB8B-4470-8CBC-12D87CAB8426}" destId="{56373D8B-1EA7-4AE9-ACD1-E3C8290EF792}" srcOrd="1" destOrd="0" parTransId="{8FB11DF3-CB49-44DE-AEC5-D9376F96D91A}" sibTransId="{4BDBCE9A-6880-49B8-8EE9-1D0D270307AF}"/>
    <dgm:cxn modelId="{68D188EC-43A4-472F-B4DB-9C202DCF5F10}" srcId="{26806E88-DB8B-4470-8CBC-12D87CAB8426}" destId="{24382325-E0F4-4EA4-8792-66BEC040E72D}" srcOrd="4" destOrd="0" parTransId="{676530A5-5662-4F67-A321-91406A8525D4}" sibTransId="{330954EF-02C3-43D9-A3E1-7FE64FE0E5BA}"/>
    <dgm:cxn modelId="{8752AEA6-DF1A-498D-8B00-2718F6DEA0EE}" type="presOf" srcId="{24382325-E0F4-4EA4-8792-66BEC040E72D}" destId="{F9EF8452-0646-41A8-B30A-ACF0F79C901E}" srcOrd="0" destOrd="0" presId="urn:microsoft.com/office/officeart/2005/8/layout/vList2"/>
    <dgm:cxn modelId="{6B737AB4-6B49-4FA3-81C5-57A66AB008CA}" srcId="{26806E88-DB8B-4470-8CBC-12D87CAB8426}" destId="{76F94874-E202-4A96-9020-1FCB9B083C52}" srcOrd="2" destOrd="0" parTransId="{85E910A6-2D6B-42BF-AC9C-589A5536258D}" sibTransId="{99AA894A-41E2-43E3-BBEB-575100E85CCD}"/>
    <dgm:cxn modelId="{0F16381C-FA95-44A0-9BF7-9E95D537F3D4}" type="presOf" srcId="{26806E88-DB8B-4470-8CBC-12D87CAB8426}" destId="{3ED68683-4A1E-475D-91B5-2C673F20F2DA}" srcOrd="0" destOrd="0" presId="urn:microsoft.com/office/officeart/2005/8/layout/vList2"/>
    <dgm:cxn modelId="{4245D68D-2086-4562-A940-6C36E5223B82}" type="presOf" srcId="{56373D8B-1EA7-4AE9-ACD1-E3C8290EF792}" destId="{CDE4B39D-C692-4706-8AE6-2363B0C07F40}" srcOrd="0" destOrd="0" presId="urn:microsoft.com/office/officeart/2005/8/layout/vList2"/>
    <dgm:cxn modelId="{AC5A2B87-48AB-469A-B7A3-B6AF3440EBD3}" type="presOf" srcId="{528BB76A-3C7E-4D5C-9CB0-512D5AE80E79}" destId="{9BBE4792-B8B1-42A7-A871-F0FC06CF3A80}" srcOrd="0" destOrd="0" presId="urn:microsoft.com/office/officeart/2005/8/layout/vList2"/>
    <dgm:cxn modelId="{E1453394-51FB-4260-ACB5-AE06729B8844}" srcId="{26806E88-DB8B-4470-8CBC-12D87CAB8426}" destId="{B610476F-8A34-49B9-8D4B-96E32F472519}" srcOrd="3" destOrd="0" parTransId="{4B0F5020-A1C8-480C-B1C7-710A73511644}" sibTransId="{B64C115D-412E-45D1-9C98-E33F1C29FCC1}"/>
    <dgm:cxn modelId="{9BE1EFF3-4538-4351-8719-511CC4F3AE28}" type="presOf" srcId="{B610476F-8A34-49B9-8D4B-96E32F472519}" destId="{616DA1EC-DDB3-44FE-B66F-DD6E4C9A7060}" srcOrd="0" destOrd="0" presId="urn:microsoft.com/office/officeart/2005/8/layout/vList2"/>
    <dgm:cxn modelId="{BD72227C-7F33-4DDC-81EE-6E7A34D42D9B}" type="presOf" srcId="{76F94874-E202-4A96-9020-1FCB9B083C52}" destId="{7AC98876-F2F8-466B-B091-ABC37323BF18}" srcOrd="0" destOrd="0" presId="urn:microsoft.com/office/officeart/2005/8/layout/vList2"/>
    <dgm:cxn modelId="{5DAAA8B8-CA2C-4819-819F-6756F440F5B3}" srcId="{26806E88-DB8B-4470-8CBC-12D87CAB8426}" destId="{528BB76A-3C7E-4D5C-9CB0-512D5AE80E79}" srcOrd="0" destOrd="0" parTransId="{CFC5BDBF-43BE-40FF-8AA3-58B179931E8D}" sibTransId="{535F87F8-0977-44F4-B1AD-76B605C1FCDF}"/>
    <dgm:cxn modelId="{49739593-0992-403B-9076-495324EABA99}" type="presParOf" srcId="{3ED68683-4A1E-475D-91B5-2C673F20F2DA}" destId="{9BBE4792-B8B1-42A7-A871-F0FC06CF3A80}" srcOrd="0" destOrd="0" presId="urn:microsoft.com/office/officeart/2005/8/layout/vList2"/>
    <dgm:cxn modelId="{94921444-1A5B-4BD6-9ADA-2560B4D6C34A}" type="presParOf" srcId="{3ED68683-4A1E-475D-91B5-2C673F20F2DA}" destId="{87F0C90C-F20D-45F3-8F1F-A0E112F06EA0}" srcOrd="1" destOrd="0" presId="urn:microsoft.com/office/officeart/2005/8/layout/vList2"/>
    <dgm:cxn modelId="{BD05CDAA-F7BB-46DC-8BCA-841C527F860D}" type="presParOf" srcId="{3ED68683-4A1E-475D-91B5-2C673F20F2DA}" destId="{CDE4B39D-C692-4706-8AE6-2363B0C07F40}" srcOrd="2" destOrd="0" presId="urn:microsoft.com/office/officeart/2005/8/layout/vList2"/>
    <dgm:cxn modelId="{29B764E8-88BF-40B4-B067-CF3D35E02BDA}" type="presParOf" srcId="{3ED68683-4A1E-475D-91B5-2C673F20F2DA}" destId="{B7D3E79F-F61E-4066-8F05-03564587F74B}" srcOrd="3" destOrd="0" presId="urn:microsoft.com/office/officeart/2005/8/layout/vList2"/>
    <dgm:cxn modelId="{FB951A8D-26FD-4499-B848-F635B85DB553}" type="presParOf" srcId="{3ED68683-4A1E-475D-91B5-2C673F20F2DA}" destId="{7AC98876-F2F8-466B-B091-ABC37323BF18}" srcOrd="4" destOrd="0" presId="urn:microsoft.com/office/officeart/2005/8/layout/vList2"/>
    <dgm:cxn modelId="{B063491C-B4C3-47B6-95E6-530069A4C80A}" type="presParOf" srcId="{3ED68683-4A1E-475D-91B5-2C673F20F2DA}" destId="{4247AD06-E99C-47FD-8907-CE93864D3E82}" srcOrd="5" destOrd="0" presId="urn:microsoft.com/office/officeart/2005/8/layout/vList2"/>
    <dgm:cxn modelId="{74037E3E-5D05-4159-B038-14B5C190F4E6}" type="presParOf" srcId="{3ED68683-4A1E-475D-91B5-2C673F20F2DA}" destId="{616DA1EC-DDB3-44FE-B66F-DD6E4C9A7060}" srcOrd="6" destOrd="0" presId="urn:microsoft.com/office/officeart/2005/8/layout/vList2"/>
    <dgm:cxn modelId="{D973E9D5-BA1A-4FD9-91BB-819E0626430E}" type="presParOf" srcId="{3ED68683-4A1E-475D-91B5-2C673F20F2DA}" destId="{E90ED933-6BDC-4FC9-BA94-C8C54D241B91}" srcOrd="7" destOrd="0" presId="urn:microsoft.com/office/officeart/2005/8/layout/vList2"/>
    <dgm:cxn modelId="{52C9787F-21FD-4239-8849-270CDD45426C}" type="presParOf" srcId="{3ED68683-4A1E-475D-91B5-2C673F20F2DA}" destId="{F9EF8452-0646-41A8-B30A-ACF0F79C901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BE4792-B8B1-42A7-A871-F0FC06CF3A80}">
      <dsp:nvSpPr>
        <dsp:cNvPr id="0" name=""/>
        <dsp:cNvSpPr/>
      </dsp:nvSpPr>
      <dsp:spPr>
        <a:xfrm>
          <a:off x="0" y="39687"/>
          <a:ext cx="10058399" cy="7195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Common Agenda</a:t>
          </a:r>
          <a:endParaRPr lang="en-US" sz="3000" kern="1200" dirty="0"/>
        </a:p>
      </dsp:txBody>
      <dsp:txXfrm>
        <a:off x="35125" y="74812"/>
        <a:ext cx="9988149" cy="649299"/>
      </dsp:txXfrm>
    </dsp:sp>
    <dsp:sp modelId="{CDE4B39D-C692-4706-8AE6-2363B0C07F40}">
      <dsp:nvSpPr>
        <dsp:cNvPr id="0" name=""/>
        <dsp:cNvSpPr/>
      </dsp:nvSpPr>
      <dsp:spPr>
        <a:xfrm>
          <a:off x="0" y="845637"/>
          <a:ext cx="10058399" cy="71954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Shared Measurement System</a:t>
          </a:r>
          <a:endParaRPr lang="en-US" sz="3000" kern="1200" dirty="0"/>
        </a:p>
      </dsp:txBody>
      <dsp:txXfrm>
        <a:off x="35125" y="880762"/>
        <a:ext cx="9988149" cy="649299"/>
      </dsp:txXfrm>
    </dsp:sp>
    <dsp:sp modelId="{7AC98876-F2F8-466B-B091-ABC37323BF18}">
      <dsp:nvSpPr>
        <dsp:cNvPr id="0" name=""/>
        <dsp:cNvSpPr/>
      </dsp:nvSpPr>
      <dsp:spPr>
        <a:xfrm>
          <a:off x="0" y="1651587"/>
          <a:ext cx="10058399" cy="71954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Mutually Reinforcing Activities</a:t>
          </a:r>
          <a:endParaRPr lang="en-US" sz="3000" kern="1200" dirty="0"/>
        </a:p>
      </dsp:txBody>
      <dsp:txXfrm>
        <a:off x="35125" y="1686712"/>
        <a:ext cx="9988149" cy="649299"/>
      </dsp:txXfrm>
    </dsp:sp>
    <dsp:sp modelId="{616DA1EC-DDB3-44FE-B66F-DD6E4C9A7060}">
      <dsp:nvSpPr>
        <dsp:cNvPr id="0" name=""/>
        <dsp:cNvSpPr/>
      </dsp:nvSpPr>
      <dsp:spPr>
        <a:xfrm>
          <a:off x="0" y="2457537"/>
          <a:ext cx="10058399" cy="7195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Continuous Communication</a:t>
          </a:r>
          <a:endParaRPr lang="en-US" sz="3000" kern="1200" dirty="0"/>
        </a:p>
      </dsp:txBody>
      <dsp:txXfrm>
        <a:off x="35125" y="2492662"/>
        <a:ext cx="9988149" cy="649299"/>
      </dsp:txXfrm>
    </dsp:sp>
    <dsp:sp modelId="{F9EF8452-0646-41A8-B30A-ACF0F79C901E}">
      <dsp:nvSpPr>
        <dsp:cNvPr id="0" name=""/>
        <dsp:cNvSpPr/>
      </dsp:nvSpPr>
      <dsp:spPr>
        <a:xfrm>
          <a:off x="0" y="3263487"/>
          <a:ext cx="10058399" cy="71954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Backbone Support Organization</a:t>
          </a:r>
          <a:endParaRPr lang="en-US" sz="3000" kern="1200" dirty="0"/>
        </a:p>
      </dsp:txBody>
      <dsp:txXfrm>
        <a:off x="35125" y="3298612"/>
        <a:ext cx="9988149" cy="649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158E5F-6A04-4230-B1ED-DF071DCA83C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687E460-35A6-4F85-94FF-BD7E4CC9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46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for someone to take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4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7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44CE5-059C-4F69-8370-82605EE984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9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9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0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0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6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63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3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1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6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1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4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BA8343F-667E-4FB4-BE7E-025CC86BB2D3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08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yoleg.gov/Legislation/2020/SF1002?specialSessionValue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rts.state.wy.us/coronavirus-covid-19-updat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Action Team – </a:t>
            </a:r>
            <a:br>
              <a:rPr lang="en-US" dirty="0" smtClean="0"/>
            </a:br>
            <a:r>
              <a:rPr lang="en-US" dirty="0" smtClean="0"/>
              <a:t>Housing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Laramie county community partnership</a:t>
            </a:r>
          </a:p>
          <a:p>
            <a:r>
              <a:rPr lang="en-US" dirty="0" smtClean="0"/>
              <a:t>5</a:t>
            </a:r>
            <a:r>
              <a:rPr lang="en-US" dirty="0" smtClean="0"/>
              <a:t>/26/2019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B0D69D3-3A84-444B-8FE4-832F88AE5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3849" y="5537198"/>
            <a:ext cx="2687951" cy="67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0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good of the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COSSAP Grant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0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for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Who are we?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Introductions – In Chat Box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LCCP 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Update on COVID and housing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Passed legislation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Extension of emergency orders from the Supreme Court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Update on meeting with Realtor’s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Mini-focus group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Sense of need from community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Changes in need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Potential next steps for this group</a:t>
            </a: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For </a:t>
            </a:r>
            <a:r>
              <a:rPr lang="en-US" sz="2800" dirty="0" smtClean="0"/>
              <a:t>the Good of the Order</a:t>
            </a:r>
          </a:p>
        </p:txBody>
      </p:sp>
    </p:spTree>
    <p:extLst>
      <p:ext uri="{BB962C8B-B14F-4D97-AF65-F5344CB8AC3E}">
        <p14:creationId xmlns:p14="http://schemas.microsoft.com/office/powerpoint/2010/main" val="358616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Laramie County Community Partnership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/>
              <a:t>“The mission of the Laramie County Community Partnership </a:t>
            </a:r>
            <a:r>
              <a:rPr lang="en-US" sz="4300" dirty="0" smtClean="0"/>
              <a:t>is </a:t>
            </a:r>
            <a:r>
              <a:rPr lang="en-US" sz="4300" dirty="0"/>
              <a:t>to maximize resources and influence change to improve conditions of well being for people in Laramie County.”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511" y="875962"/>
            <a:ext cx="9347922" cy="9007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Housing Action Team – Common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511" y="1942819"/>
            <a:ext cx="7429579" cy="410555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want a system where </a:t>
            </a:r>
          </a:p>
          <a:p>
            <a:pPr lvl="1"/>
            <a:r>
              <a:rPr lang="en-US" sz="2400" dirty="0" smtClean="0"/>
              <a:t>Partners and participants are aware of available resources</a:t>
            </a:r>
          </a:p>
          <a:p>
            <a:pPr lvl="1"/>
            <a:r>
              <a:rPr lang="en-US" sz="2400" dirty="0" smtClean="0"/>
              <a:t>Appropriate housing options exist across the housing spectrum</a:t>
            </a:r>
          </a:p>
          <a:p>
            <a:pPr lvl="2"/>
            <a:r>
              <a:rPr lang="en-US" sz="1800" dirty="0" smtClean="0"/>
              <a:t>Including for individuals on fixed incomes, families, children, individuals with mental health issues, and substance abuse disorders  </a:t>
            </a:r>
          </a:p>
          <a:p>
            <a:pPr lvl="1"/>
            <a:r>
              <a:rPr lang="en-US" sz="2400" dirty="0" smtClean="0"/>
              <a:t>Opportunities exist for people to build skills and resources to achieve sustainable housing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683433" y="1585732"/>
            <a:ext cx="555585" cy="381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Passed Legislation</a:t>
            </a:r>
            <a:r>
              <a:rPr lang="en-US" dirty="0" smtClean="0"/>
              <a:t> – SF1002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Temporary program through </a:t>
            </a:r>
            <a:r>
              <a:rPr lang="en-US" sz="2800" dirty="0" smtClean="0"/>
              <a:t>Wyoming Community Development Authority</a:t>
            </a:r>
            <a:endParaRPr lang="en-US" sz="2800" dirty="0" smtClean="0"/>
          </a:p>
          <a:p>
            <a:r>
              <a:rPr lang="en-US" sz="2800" dirty="0" smtClean="0"/>
              <a:t>Funding for landlords affected by unpaid rent</a:t>
            </a:r>
          </a:p>
          <a:p>
            <a:pPr lvl="1"/>
            <a:r>
              <a:rPr lang="en-US" sz="2600" dirty="0" smtClean="0"/>
              <a:t>Lost 25% of more of rental income generated by property due to COVID</a:t>
            </a:r>
          </a:p>
          <a:p>
            <a:pPr lvl="1"/>
            <a:r>
              <a:rPr lang="en-US" sz="2600" dirty="0" smtClean="0"/>
              <a:t>From March 13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and show loss within </a:t>
            </a:r>
            <a:r>
              <a:rPr lang="en-US" sz="2600" dirty="0" smtClean="0"/>
              <a:t>90 days</a:t>
            </a:r>
          </a:p>
          <a:p>
            <a:pPr lvl="2"/>
            <a:r>
              <a:rPr lang="en-US" sz="2200" dirty="0" smtClean="0"/>
              <a:t>Payment will be received monthly through December 31, 2020</a:t>
            </a:r>
            <a:endParaRPr lang="en-US" sz="2200" dirty="0" smtClean="0"/>
          </a:p>
          <a:p>
            <a:pPr lvl="1"/>
            <a:r>
              <a:rPr lang="en-US" sz="2600" dirty="0" smtClean="0"/>
              <a:t>Landlords </a:t>
            </a:r>
            <a:r>
              <a:rPr lang="en-US" sz="2600" dirty="0" smtClean="0"/>
              <a:t>must</a:t>
            </a:r>
          </a:p>
          <a:p>
            <a:pPr lvl="2"/>
            <a:r>
              <a:rPr lang="en-US" sz="2200" dirty="0" smtClean="0"/>
              <a:t>Not evict due to ability to pay</a:t>
            </a:r>
          </a:p>
          <a:p>
            <a:pPr lvl="2"/>
            <a:r>
              <a:rPr lang="en-US" sz="2200" dirty="0" smtClean="0"/>
              <a:t>Not charge rent when receiving payment from this </a:t>
            </a:r>
            <a:r>
              <a:rPr lang="en-US" sz="2200" dirty="0" smtClean="0"/>
              <a:t>fund</a:t>
            </a:r>
          </a:p>
          <a:p>
            <a:pPr lvl="2"/>
            <a:r>
              <a:rPr lang="en-US" sz="2200" dirty="0" smtClean="0"/>
              <a:t>Renter must have experience loss of income due to COVID-19</a:t>
            </a:r>
          </a:p>
          <a:p>
            <a:pPr marL="201168" lvl="1" indent="0">
              <a:buNone/>
            </a:pPr>
            <a:r>
              <a:rPr lang="en-US" sz="2600" dirty="0" smtClean="0"/>
              <a:t>Added mortgage assistance to the program – based on MT program</a:t>
            </a:r>
            <a:endParaRPr lang="en-US" sz="2600" dirty="0" smtClean="0"/>
          </a:p>
          <a:p>
            <a:pPr lvl="1"/>
            <a:endParaRPr lang="en-US" sz="26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983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hlinkClick r:id="rId2"/>
              </a:rPr>
              <a:t>Extended orders </a:t>
            </a:r>
            <a:r>
              <a:rPr lang="en-US" sz="2800" dirty="0" smtClean="0"/>
              <a:t>from Wyoming Supreme Court</a:t>
            </a:r>
          </a:p>
          <a:p>
            <a:pPr lvl="1"/>
            <a:r>
              <a:rPr lang="en-US" sz="2400" dirty="0" smtClean="0"/>
              <a:t>Through August 3, 2020</a:t>
            </a:r>
          </a:p>
          <a:p>
            <a:pPr lvl="1"/>
            <a:r>
              <a:rPr lang="en-US" sz="2400" dirty="0" smtClean="0"/>
              <a:t>Interpretation may vary by county</a:t>
            </a:r>
          </a:p>
          <a:p>
            <a:r>
              <a:rPr lang="en-US" sz="2800" dirty="0" smtClean="0"/>
              <a:t>Update on Realtor’s Meeting</a:t>
            </a:r>
          </a:p>
          <a:p>
            <a:pPr lvl="1"/>
            <a:r>
              <a:rPr lang="en-US" sz="2400" dirty="0" smtClean="0"/>
              <a:t>45 people attended</a:t>
            </a:r>
          </a:p>
          <a:p>
            <a:pPr lvl="1"/>
            <a:r>
              <a:rPr lang="en-US" sz="2400" dirty="0" smtClean="0"/>
              <a:t>Interest in legislation</a:t>
            </a:r>
          </a:p>
          <a:p>
            <a:pPr lvl="1"/>
            <a:r>
              <a:rPr lang="en-US" sz="2400" dirty="0" smtClean="0"/>
              <a:t>Thanks to partnering organizations: </a:t>
            </a:r>
            <a:r>
              <a:rPr lang="en-US" sz="2400" dirty="0" err="1" smtClean="0"/>
              <a:t>WesternVista</a:t>
            </a:r>
            <a:r>
              <a:rPr lang="en-US" sz="2400" dirty="0" smtClean="0"/>
              <a:t>, My Front Door, and Phyllis Sherard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4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 </a:t>
            </a:r>
            <a:r>
              <a:rPr lang="en-US" dirty="0" smtClean="0"/>
              <a:t>Focus Group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332720" cy="4023360"/>
          </a:xfrm>
        </p:spPr>
        <p:txBody>
          <a:bodyPr>
            <a:normAutofit fontScale="92500"/>
          </a:bodyPr>
          <a:lstStyle/>
          <a:p>
            <a:pPr lvl="1"/>
            <a:r>
              <a:rPr lang="en-US" sz="3000" dirty="0" smtClean="0"/>
              <a:t>What are the biggest barriers that your participants are experiencing during COVID-19?</a:t>
            </a:r>
          </a:p>
          <a:p>
            <a:pPr lvl="1"/>
            <a:r>
              <a:rPr lang="en-US" sz="3000" dirty="0" smtClean="0"/>
              <a:t>What are the barriers that prevent your organization of addressing those needs?</a:t>
            </a:r>
          </a:p>
          <a:p>
            <a:pPr lvl="1"/>
            <a:r>
              <a:rPr lang="en-US" sz="3000" dirty="0" smtClean="0"/>
              <a:t>What is the relationship between barriers or needs before COVID?</a:t>
            </a:r>
          </a:p>
          <a:p>
            <a:pPr lvl="1"/>
            <a:r>
              <a:rPr lang="en-US" sz="3000" dirty="0" smtClean="0"/>
              <a:t>How will these barriers and needs persist after we “return to normal”?</a:t>
            </a:r>
          </a:p>
          <a:p>
            <a:pPr lvl="1"/>
            <a:r>
              <a:rPr lang="en-US" sz="3000" dirty="0" smtClean="0"/>
              <a:t>What problems do you think could be better addressed through partnership?</a:t>
            </a:r>
          </a:p>
          <a:p>
            <a:pPr marL="384048" lvl="2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8301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this Team?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7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Impact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53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12043</TotalTime>
  <Words>394</Words>
  <Application>Microsoft Office PowerPoint</Application>
  <PresentationFormat>Widescreen</PresentationFormat>
  <Paragraphs>63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Retrospect</vt:lpstr>
      <vt:lpstr>Action Team –  Housing</vt:lpstr>
      <vt:lpstr>Outline for the Meeting</vt:lpstr>
      <vt:lpstr>Laramie County Community Partnership</vt:lpstr>
      <vt:lpstr>Housing Action Team – Common Agenda</vt:lpstr>
      <vt:lpstr>Passed Legislation – SF1002</vt:lpstr>
      <vt:lpstr>Housing Updates</vt:lpstr>
      <vt:lpstr>Mini Focus Group </vt:lpstr>
      <vt:lpstr>Next Steps for this Team?</vt:lpstr>
      <vt:lpstr>Collective Impact</vt:lpstr>
      <vt:lpstr>For the good of the order</vt:lpstr>
    </vt:vector>
  </TitlesOfParts>
  <Company>Cheyenne Regional Medical 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Team –  Healthy Behaviors</dc:title>
  <dc:creator>Amy Spieker</dc:creator>
  <cp:lastModifiedBy>Amy Spieker</cp:lastModifiedBy>
  <cp:revision>75</cp:revision>
  <cp:lastPrinted>2019-02-05T16:12:50Z</cp:lastPrinted>
  <dcterms:created xsi:type="dcterms:W3CDTF">2019-02-05T14:19:17Z</dcterms:created>
  <dcterms:modified xsi:type="dcterms:W3CDTF">2020-05-29T19:25:18Z</dcterms:modified>
</cp:coreProperties>
</file>